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sldIdLst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56" r:id="rId14"/>
    <p:sldId id="257" r:id="rId15"/>
    <p:sldId id="267" r:id="rId16"/>
    <p:sldId id="268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76F04B-78DF-4359-B945-AB7CAAB65CA1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1BA377-D4AA-4440-8E6D-478CCB943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843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7D151-828C-45CA-ACC5-A11D014B07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923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1BA377-D4AA-4440-8E6D-478CCB94330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9817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1BA377-D4AA-4440-8E6D-478CCB94330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517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1BA377-D4AA-4440-8E6D-478CCB94330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108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1BA377-D4AA-4440-8E6D-478CCB94330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673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1BA377-D4AA-4440-8E6D-478CCB94330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341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7D151-828C-45CA-ACC5-A11D014B07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920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7D151-828C-45CA-ACC5-A11D014B07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96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7D151-828C-45CA-ACC5-A11D014B07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8924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7D151-828C-45CA-ACC5-A11D014B07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35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77D151-828C-45CA-ACC5-A11D014B07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55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1BA377-D4AA-4440-8E6D-478CCB94330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51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1BA377-D4AA-4440-8E6D-478CCB94330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689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1BA377-D4AA-4440-8E6D-478CCB94330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814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lmars.whu.edu.cn/prof_web/zhangliangpei/rs/publication/Image%20super-resolution%20The%20techniques,%20applications,%20and%20future.pdf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tk.ai/pythondocs/CNTK_302A_Evaluation_of_Pretrained_Super-resolution_Models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F14BB-2155-451D-B0FA-5F6F34C79C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Super Resolution using GAN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06E822-D77F-4BDF-B0B8-11A578914B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00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Interesting use </a:t>
            </a:r>
            <a:r>
              <a:rPr lang="en-US" dirty="0" err="1"/>
              <a:t>caes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8BDFD64-0913-4D47-8F99-1B3AF623B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machine imitate Humans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FCE5FF4-724F-4630-AE52-791BD01BE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cdn-images-1.medium.com/max/800/1*S32S_oZVF7veffJ-jkvjyw.gif">
            <a:extLst>
              <a:ext uri="{FF2B5EF4-FFF2-40B4-BE49-F238E27FC236}">
                <a16:creationId xmlns:a16="http://schemas.microsoft.com/office/drawing/2014/main" id="{B1266B62-97E3-47FD-80AB-B8B987BD2B0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8508" y="1950552"/>
            <a:ext cx="4101484" cy="410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4372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2A603-F674-4C3F-B912-5EDBF4C64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Changing Facial Expressions &amp; Features in Photos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1DE36-69F2-4B95-AEEC-7E12FCF68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https://cdn-images-1.medium.com/max/600/1*UfN3NwQkbPBlvmBnmZWHcg.png">
            <a:extLst>
              <a:ext uri="{FF2B5EF4-FFF2-40B4-BE49-F238E27FC236}">
                <a16:creationId xmlns:a16="http://schemas.microsoft.com/office/drawing/2014/main" id="{E0E4E79D-3E6D-4062-A4B6-04905F8A4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5567" y="1340043"/>
            <a:ext cx="4966317" cy="5454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853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64E4E-5C46-4239-B17D-1F6924D4A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Game UI design using GANs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53464-1DAD-4FE8-834D-4C228930D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37825"/>
            <a:ext cx="10515600" cy="9391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Left — Game background images given as input. Middle — Background images are generated as GANs gets better and better. Right — Unique game tile sheets that can be used for new game creation</a:t>
            </a:r>
          </a:p>
        </p:txBody>
      </p:sp>
      <p:pic>
        <p:nvPicPr>
          <p:cNvPr id="5122" name="Picture 2" descr="https://cdn-images-1.medium.com/max/400/1*cf-yNH2uP5OJLgYRAhAD8w.gif">
            <a:extLst>
              <a:ext uri="{FF2B5EF4-FFF2-40B4-BE49-F238E27FC236}">
                <a16:creationId xmlns:a16="http://schemas.microsoft.com/office/drawing/2014/main" id="{50241398-6876-4E49-95CA-1BB962A5E24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476500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cdn-images-1.medium.com/max/400/1*ADjCgRvsBkBhmdIIHUM1Zw.png">
            <a:extLst>
              <a:ext uri="{FF2B5EF4-FFF2-40B4-BE49-F238E27FC236}">
                <a16:creationId xmlns:a16="http://schemas.microsoft.com/office/drawing/2014/main" id="{4393A56F-3F8A-4E03-AA6E-7DA07EEE4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672" y="2476500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cdn-images-1.medium.com/max/400/1*zz1wtFBKibz8oOWPCUWVtw.png">
            <a:extLst>
              <a:ext uri="{FF2B5EF4-FFF2-40B4-BE49-F238E27FC236}">
                <a16:creationId xmlns:a16="http://schemas.microsoft.com/office/drawing/2014/main" id="{616A8155-19E9-4162-9EDD-E3065B841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2328" y="2476500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408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5EFE9-1693-4B13-A51F-396E82066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Turning horses into zebras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71991-D27D-41A8-A267-44B3420BA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53739"/>
            <a:ext cx="10515600" cy="122322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Animal transfiguration — Converting an Image of horse to an Image of Zebra by detecting the moving horse in the video and superimposing zebra stripes on top of it.</a:t>
            </a:r>
          </a:p>
        </p:txBody>
      </p:sp>
      <p:pic>
        <p:nvPicPr>
          <p:cNvPr id="6146" name="Picture 2" descr="https://cdn-images-1.medium.com/max/800/1*dWd0lVTbnu80UZM641gCbw.gif">
            <a:extLst>
              <a:ext uri="{FF2B5EF4-FFF2-40B4-BE49-F238E27FC236}">
                <a16:creationId xmlns:a16="http://schemas.microsoft.com/office/drawing/2014/main" id="{1ECD9381-B914-47F7-A3D1-E407DB23419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9625" y="1849199"/>
            <a:ext cx="8939438" cy="255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0632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3437-D6AD-43A4-9C55-AE0484900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Resolution –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652AB-9C72-45FC-9CCF-053DAECB6E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Generating high resolution image with more resolving power using one or more low resolution images.</a:t>
            </a:r>
          </a:p>
          <a:p>
            <a:r>
              <a:rPr lang="en-US" dirty="0"/>
              <a:t>more resolving power – more details</a:t>
            </a:r>
          </a:p>
          <a:p>
            <a:pPr lvl="1"/>
            <a:r>
              <a:rPr lang="en-US" dirty="0"/>
              <a:t>Surveillance: For instance, to guarantee the long-term stable operation of the recording devices, as well as the appropriate frame rate for dynamic scenes, digital surveillance products tend to sacrifice resolution to some degree. </a:t>
            </a:r>
          </a:p>
          <a:p>
            <a:pPr lvl="1"/>
            <a:r>
              <a:rPr lang="en-US" dirty="0"/>
              <a:t>remote sensing field: there is always a tradeoff between the spa- </a:t>
            </a:r>
            <a:r>
              <a:rPr lang="en-US" dirty="0" err="1"/>
              <a:t>tial</a:t>
            </a:r>
            <a:r>
              <a:rPr lang="en-US" dirty="0"/>
              <a:t>, spectral, and temporal resolutions. </a:t>
            </a:r>
          </a:p>
          <a:p>
            <a:pPr lvl="1"/>
            <a:r>
              <a:rPr lang="en-US" dirty="0"/>
              <a:t>As for medical imaging, within each imaging modality, specific physical laws are in control, defining the meaning of noise and the sensitivity of the imaging process. </a:t>
            </a:r>
          </a:p>
        </p:txBody>
      </p:sp>
    </p:spTree>
    <p:extLst>
      <p:ext uri="{BB962C8B-B14F-4D97-AF65-F5344CB8AC3E}">
        <p14:creationId xmlns:p14="http://schemas.microsoft.com/office/powerpoint/2010/main" val="3514581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A773-B7AC-4216-92DA-754E5D8B8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Resolution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9F41B-5143-4136-AA91-452A11C1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 image super resolution</a:t>
            </a:r>
          </a:p>
          <a:p>
            <a:r>
              <a:rPr lang="en-US" dirty="0"/>
              <a:t>Example based super resolution</a:t>
            </a:r>
          </a:p>
        </p:txBody>
      </p:sp>
    </p:spTree>
    <p:extLst>
      <p:ext uri="{BB962C8B-B14F-4D97-AF65-F5344CB8AC3E}">
        <p14:creationId xmlns:p14="http://schemas.microsoft.com/office/powerpoint/2010/main" val="3236578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B390D-82A7-49C2-A2B4-6639EE607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 Image Super 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56140-2457-441A-BB1A-77096CEAA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Several images of the same scenery. </a:t>
            </a:r>
          </a:p>
          <a:p>
            <a:r>
              <a:rPr lang="en-US" dirty="0"/>
              <a:t>Each image will have different information of the same scenery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40D1AC-29C8-440F-9998-791F19BF4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54" y="3566215"/>
            <a:ext cx="5857875" cy="2457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CFBEB5-F61C-4F51-8745-55D140785B3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51"/>
          <a:stretch/>
        </p:blipFill>
        <p:spPr>
          <a:xfrm>
            <a:off x="6764558" y="3485253"/>
            <a:ext cx="4352925" cy="26917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5CACC8-583B-463D-BBBE-ABC497500242}"/>
              </a:ext>
            </a:extLst>
          </p:cNvPr>
          <p:cNvSpPr/>
          <p:nvPr/>
        </p:nvSpPr>
        <p:spPr>
          <a:xfrm>
            <a:off x="11047942" y="6398847"/>
            <a:ext cx="9280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Source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503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A555B-FB69-40F8-B2AA-C1F924F6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Based Super Resolution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EA0D8-59F6-459D-A42C-937C76E47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database with HR/LR image pairs </a:t>
            </a:r>
          </a:p>
          <a:p>
            <a:r>
              <a:rPr lang="en-US" dirty="0"/>
              <a:t>Replace similar LR patches with corresponding HR patches</a:t>
            </a:r>
          </a:p>
          <a:p>
            <a:r>
              <a:rPr lang="en-US" dirty="0"/>
              <a:t>Usually scale based on single image, thus called single image super resolution (SISR)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B5F18A-E57A-4BA6-8E4B-A4249AC6B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228" y="4315359"/>
            <a:ext cx="4085858" cy="18616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4963F4-76FE-444A-872A-5AA37F903C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4980" y="3790311"/>
            <a:ext cx="6157520" cy="278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468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4DA5F-5666-480C-9475-FCEE615BD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Resolution using GANs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BAAD2-8CF4-415E-A1EF-848AE9E51F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you can imagine – GAN is excellent for this task</a:t>
            </a:r>
          </a:p>
          <a:p>
            <a:r>
              <a:rPr lang="en-US" dirty="0"/>
              <a:t>The basic idea is that the generator network will take LR images, and output HR images</a:t>
            </a:r>
          </a:p>
          <a:p>
            <a:pPr lvl="1"/>
            <a:r>
              <a:rPr lang="en-US" dirty="0"/>
              <a:t>Generator tries to use a generated HR images to fool discriminator</a:t>
            </a:r>
          </a:p>
          <a:p>
            <a:pPr lvl="1"/>
            <a:r>
              <a:rPr lang="en-US" dirty="0"/>
              <a:t>Discriminator will learn from both the original HR images and the generated HR images</a:t>
            </a:r>
          </a:p>
          <a:p>
            <a:pPr lvl="1"/>
            <a:r>
              <a:rPr lang="en-US" dirty="0"/>
              <a:t>After the training process, the discriminator cannot distinguish between the generated HR image and the original image, then the generator learns how to fool the discriminator</a:t>
            </a:r>
          </a:p>
          <a:p>
            <a:pPr lvl="1"/>
            <a:r>
              <a:rPr lang="en-US" dirty="0"/>
              <a:t>We then give the generator a new input that it has never seen. It will produce the HR image for us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796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A5E6D-F178-4BBB-88AD-E8AF6F91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Tricks there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84963-4D1B-4C26-84F2-848AB8137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GAN is very hard to converge and is very unstable during training</a:t>
            </a:r>
          </a:p>
          <a:p>
            <a:r>
              <a:rPr lang="en-US" dirty="0"/>
              <a:t>One of the trick here is that use some pre-trained model to initialize the network weights of discriminator network</a:t>
            </a:r>
          </a:p>
        </p:txBody>
      </p:sp>
      <p:pic>
        <p:nvPicPr>
          <p:cNvPr id="5" name="Picture 2" descr="https://superresolution.blob.core.windows.net/superresolutionresources/discr_architecture.PNG">
            <a:extLst>
              <a:ext uri="{FF2B5EF4-FFF2-40B4-BE49-F238E27FC236}">
                <a16:creationId xmlns:a16="http://schemas.microsoft.com/office/drawing/2014/main" id="{87310C7A-72C5-4376-8B07-3AE122EF8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746" y="4460484"/>
            <a:ext cx="9122228" cy="2124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420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F2042-A13B-4FBA-8B3A-5959EF38F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Super 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507CC-73D0-4CD2-BA12-7D1B0FDE0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Tutorials are available in CNTK</a:t>
            </a:r>
          </a:p>
          <a:p>
            <a:r>
              <a:rPr lang="en-US" dirty="0"/>
              <a:t>Go search for “CNTK Super resolution”, you will find it in CNTK doc site</a:t>
            </a:r>
          </a:p>
          <a:p>
            <a:r>
              <a:rPr lang="en-US" dirty="0"/>
              <a:t>4 models available, and the GAN one (SRGAN) performs best</a:t>
            </a:r>
          </a:p>
          <a:p>
            <a:r>
              <a:rPr lang="en-US" dirty="0"/>
              <a:t>Available in 2 notebooks:</a:t>
            </a:r>
          </a:p>
          <a:p>
            <a:pPr lvl="1"/>
            <a:r>
              <a:rPr lang="en-US" dirty="0"/>
              <a:t>1. pre-trained models (</a:t>
            </a:r>
            <a:r>
              <a:rPr lang="en-US" dirty="0">
                <a:hlinkClick r:id="rId3"/>
              </a:rPr>
              <a:t>here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2. script to guide you to train from scratch (</a:t>
            </a:r>
            <a:r>
              <a:rPr lang="en-US" dirty="0">
                <a:hlinkClick r:id="rId3"/>
              </a:rPr>
              <a:t>here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49542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A3E9-3398-4A66-A1A9-13457CAC8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36CA8-03CF-44A7-89D9-C392A3AC3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important aspect of example-based image super resolution is that it needs to be trained on similar “example” dataset.</a:t>
            </a:r>
          </a:p>
          <a:p>
            <a:r>
              <a:rPr lang="en-US" dirty="0"/>
              <a:t>For example, if you want to do super resolution on MRI medical images for knees, you must train it on other MRI images (such as for arms)</a:t>
            </a:r>
          </a:p>
          <a:p>
            <a:pPr lvl="1"/>
            <a:r>
              <a:rPr lang="en-US" dirty="0"/>
              <a:t>Training with Chest X-ray images won’t help</a:t>
            </a:r>
          </a:p>
          <a:p>
            <a:pPr lvl="1"/>
            <a:r>
              <a:rPr lang="en-US" dirty="0"/>
              <a:t>Training with cartoons, movies, celebrity faces won’t help</a:t>
            </a:r>
          </a:p>
        </p:txBody>
      </p:sp>
    </p:spTree>
    <p:extLst>
      <p:ext uri="{BB962C8B-B14F-4D97-AF65-F5344CB8AC3E}">
        <p14:creationId xmlns:p14="http://schemas.microsoft.com/office/powerpoint/2010/main" val="3535146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72FC56B07F8D4C96C732A0BB132261" ma:contentTypeVersion="6" ma:contentTypeDescription="Create a new document." ma:contentTypeScope="" ma:versionID="2ed353e60c96fef926da9b121881c5ec">
  <xsd:schema xmlns:xsd="http://www.w3.org/2001/XMLSchema" xmlns:xs="http://www.w3.org/2001/XMLSchema" xmlns:p="http://schemas.microsoft.com/office/2006/metadata/properties" xmlns:ns2="046387d7-f648-4ed9-82b7-9ecc12ac6688" xmlns:ns3="18298f1a-81e8-464d-8b08-deb4bbbbee8f" targetNamespace="http://schemas.microsoft.com/office/2006/metadata/properties" ma:root="true" ma:fieldsID="cd0afa25023e3ebe3e1003d55570031c" ns2:_="" ns3:_="">
    <xsd:import namespace="046387d7-f648-4ed9-82b7-9ecc12ac6688"/>
    <xsd:import namespace="18298f1a-81e8-464d-8b08-deb4bbbbee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6387d7-f648-4ed9-82b7-9ecc12ac66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298f1a-81e8-464d-8b08-deb4bbbbee8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3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2D36B90-31E9-4CA5-9F27-5026D81B7A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6387d7-f648-4ed9-82b7-9ecc12ac6688"/>
    <ds:schemaRef ds:uri="18298f1a-81e8-464d-8b08-deb4bbbbee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C8C927-1238-4175-B92C-2318BDBAA624}">
  <ds:schemaRefs>
    <ds:schemaRef ds:uri="http://www.w3.org/XML/1998/namespace"/>
    <ds:schemaRef ds:uri="http://schemas.openxmlformats.org/package/2006/metadata/core-properties"/>
    <ds:schemaRef ds:uri="http://purl.org/dc/elements/1.1/"/>
    <ds:schemaRef ds:uri="18298f1a-81e8-464d-8b08-deb4bbbbee8f"/>
    <ds:schemaRef ds:uri="http://schemas.microsoft.com/office/2006/documentManagement/types"/>
    <ds:schemaRef ds:uri="http://purl.org/dc/terms/"/>
    <ds:schemaRef ds:uri="046387d7-f648-4ed9-82b7-9ecc12ac6688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7D00B81-DE71-4ED9-90C1-647AFAEACCA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503</Words>
  <Application>Microsoft Office PowerPoint</Application>
  <PresentationFormat>Widescreen</PresentationFormat>
  <Paragraphs>61</Paragraphs>
  <Slides>14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Super Resolution using GAN</vt:lpstr>
      <vt:lpstr>Super Resolution – why?</vt:lpstr>
      <vt:lpstr>Super Resolution Methods</vt:lpstr>
      <vt:lpstr>Multi Image Super Resolution</vt:lpstr>
      <vt:lpstr>Example Based Super Resolution </vt:lpstr>
      <vt:lpstr>Super Resolution using GANs</vt:lpstr>
      <vt:lpstr>Tricks there</vt:lpstr>
      <vt:lpstr>More on Super Resolution</vt:lpstr>
      <vt:lpstr>Limitations</vt:lpstr>
      <vt:lpstr>Interesting use caes</vt:lpstr>
      <vt:lpstr>Making a machine imitate Humans</vt:lpstr>
      <vt:lpstr>Changing Facial Expressions &amp; Features in Photos</vt:lpstr>
      <vt:lpstr>Game UI design using GANs</vt:lpstr>
      <vt:lpstr>Turning horses into zebras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GAN use cases</dc:title>
  <cp:lastModifiedBy>Xiaoyong Zhu</cp:lastModifiedBy>
  <cp:revision>2</cp:revision>
  <dcterms:modified xsi:type="dcterms:W3CDTF">2017-12-08T15:38:26Z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0x010100F372FC56B07F8D4C96C732A0BB132261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xiaoyzhu@microsoft.com</vt:lpwstr>
  </property>
  <property fmtid="{D5CDD505-2E9C-101B-9397-08002B2CF9AE}" pid="6" name="MSIP_Label_f42aa342-8706-4288-bd11-ebb85995028c_SetDate">
    <vt:lpwstr>2017-12-07T19:00:32.6723357Z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